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383" r:id="rId3"/>
    <p:sldId id="352" r:id="rId4"/>
    <p:sldId id="389" r:id="rId5"/>
    <p:sldId id="390" r:id="rId6"/>
    <p:sldId id="391" r:id="rId7"/>
    <p:sldId id="393" r:id="rId8"/>
    <p:sldId id="394" r:id="rId9"/>
    <p:sldId id="392" r:id="rId10"/>
    <p:sldId id="395" r:id="rId11"/>
    <p:sldId id="398" r:id="rId12"/>
    <p:sldId id="396" r:id="rId13"/>
    <p:sldId id="397" r:id="rId14"/>
    <p:sldId id="399" r:id="rId15"/>
    <p:sldId id="401" r:id="rId16"/>
    <p:sldId id="400" r:id="rId17"/>
    <p:sldId id="402" r:id="rId18"/>
    <p:sldId id="403" r:id="rId19"/>
    <p:sldId id="405" r:id="rId20"/>
    <p:sldId id="407" r:id="rId21"/>
    <p:sldId id="404" r:id="rId22"/>
    <p:sldId id="409" r:id="rId23"/>
    <p:sldId id="408" r:id="rId24"/>
    <p:sldId id="410" r:id="rId25"/>
    <p:sldId id="411" r:id="rId26"/>
    <p:sldId id="412" r:id="rId27"/>
    <p:sldId id="416" r:id="rId28"/>
    <p:sldId id="413" r:id="rId29"/>
    <p:sldId id="414" r:id="rId30"/>
    <p:sldId id="415" r:id="rId31"/>
    <p:sldId id="418" r:id="rId32"/>
    <p:sldId id="419" r:id="rId33"/>
    <p:sldId id="420" r:id="rId34"/>
    <p:sldId id="421" r:id="rId35"/>
    <p:sldId id="422" r:id="rId36"/>
    <p:sldId id="417" r:id="rId37"/>
    <p:sldId id="388" r:id="rId38"/>
    <p:sldId id="423" r:id="rId39"/>
    <p:sldId id="424" r:id="rId40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onsolas" panose="020B0609020204030204" pitchFamily="49" charset="0"/>
      <p:regular r:id="rId45"/>
      <p:bold r:id="rId46"/>
      <p:italic r:id="rId47"/>
      <p:boldItalic r:id="rId48"/>
    </p:embeddedFont>
    <p:embeddedFont>
      <p:font typeface="TH Sarabun New" panose="020B0500040200020003" pitchFamily="34" charset="-34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383"/>
            <p14:sldId id="352"/>
            <p14:sldId id="389"/>
            <p14:sldId id="390"/>
            <p14:sldId id="391"/>
            <p14:sldId id="393"/>
            <p14:sldId id="394"/>
            <p14:sldId id="392"/>
            <p14:sldId id="395"/>
            <p14:sldId id="398"/>
            <p14:sldId id="396"/>
            <p14:sldId id="397"/>
            <p14:sldId id="399"/>
            <p14:sldId id="401"/>
            <p14:sldId id="400"/>
            <p14:sldId id="402"/>
            <p14:sldId id="403"/>
            <p14:sldId id="405"/>
            <p14:sldId id="407"/>
            <p14:sldId id="404"/>
            <p14:sldId id="409"/>
            <p14:sldId id="408"/>
            <p14:sldId id="410"/>
            <p14:sldId id="411"/>
            <p14:sldId id="412"/>
            <p14:sldId id="416"/>
            <p14:sldId id="413"/>
            <p14:sldId id="414"/>
            <p14:sldId id="415"/>
            <p14:sldId id="418"/>
            <p14:sldId id="419"/>
            <p14:sldId id="420"/>
            <p14:sldId id="421"/>
            <p14:sldId id="422"/>
            <p14:sldId id="417"/>
            <p14:sldId id="388"/>
            <p14:sldId id="423"/>
            <p14:sldId id="42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  <a:srgbClr val="FFFFFF"/>
    <a:srgbClr val="FF9999"/>
    <a:srgbClr val="FF9201"/>
    <a:srgbClr val="37FF01"/>
    <a:srgbClr val="000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3" Type="http://schemas.openxmlformats.org/officeDocument/2006/relationships/presProps" Target="presProps.xml"/><Relationship Id="rId58" Type="http://schemas.openxmlformats.org/officeDocument/2006/relationships/customXml" Target="../customXml/item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customXml" Target="../customXml/item3.xml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customXml" Target="../customXml/item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21/02/66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7. Pointer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3C891-012F-43F9-89D9-BCFB633E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Representative? / </a:t>
            </a:r>
            <a:r>
              <a:rPr lang="th-TH" dirty="0"/>
              <a:t>ตัวแทน</a:t>
            </a:r>
            <a:r>
              <a:rPr lang="en-US" dirty="0"/>
              <a:t>?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FB5C4-CFDE-315B-B81F-291CEFA75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4400" dirty="0"/>
              <a:t>อะไรคือตัวแปรแบบธรรมดา </a:t>
            </a:r>
            <a:r>
              <a:rPr lang="en-US" sz="4400" dirty="0"/>
              <a:t>?</a:t>
            </a:r>
            <a:r>
              <a:rPr lang="th-TH" sz="4400" dirty="0"/>
              <a:t> </a:t>
            </a:r>
            <a:r>
              <a:rPr lang="en-US" sz="4400" dirty="0"/>
              <a:t>/ what normal variable do ?</a:t>
            </a:r>
          </a:p>
          <a:p>
            <a:r>
              <a:rPr lang="en-US" sz="4400" dirty="0"/>
              <a:t>- it stores the value itself</a:t>
            </a:r>
          </a:p>
          <a:p>
            <a:r>
              <a:rPr lang="en-US" sz="4400" dirty="0"/>
              <a:t>- </a:t>
            </a:r>
            <a:r>
              <a:rPr lang="th-TH" sz="4400" dirty="0"/>
              <a:t>เก็บข้อมูลไว้ในตัวมันเอง</a:t>
            </a:r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B98130D0-A46B-5674-C8C6-7A1B9183F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425" y="2567710"/>
            <a:ext cx="2580885" cy="363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10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66D44E-9404-7F73-89E2-C71042FC6EDF}"/>
              </a:ext>
            </a:extLst>
          </p:cNvPr>
          <p:cNvSpPr txBox="1"/>
          <p:nvPr/>
        </p:nvSpPr>
        <p:spPr>
          <a:xfrm>
            <a:off x="347530" y="2259843"/>
            <a:ext cx="1162279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a1,a2;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a1.full_name </a:t>
            </a:r>
            <a:r>
              <a:rPr lang="en-US" sz="32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"The Melancholy of </a:t>
            </a:r>
            <a:r>
              <a:rPr lang="en-US" sz="3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Haruhi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Suzumiya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a1.author </a:t>
            </a:r>
            <a:r>
              <a:rPr lang="en-US" sz="32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Nagaru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Tanigawa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a1.total_episode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a1.length_per_episode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1200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DF5440-6DAC-AAFD-B3B6-E41D2D44D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217636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B40B0-0B4A-8752-7C34-F45B661ED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variable or object</a:t>
            </a:r>
            <a:endParaRPr lang="th-TH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7CFE00B-74DC-7CCC-C7BE-75FECC28B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869" y="2004969"/>
            <a:ext cx="2961312" cy="4165439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391B4959-0C39-9E54-4076-4F899A98D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112" y="2004969"/>
            <a:ext cx="3189998" cy="1810055"/>
          </a:xfrm>
          <a:prstGeom prst="rect">
            <a:avLst/>
          </a:prstGeom>
        </p:spPr>
      </p:pic>
      <p:pic>
        <p:nvPicPr>
          <p:cNvPr id="9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06DC0666-DD5D-ECB7-5302-F8A10C461D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320" y="2004969"/>
            <a:ext cx="3189998" cy="1810055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low confidence">
            <a:extLst>
              <a:ext uri="{FF2B5EF4-FFF2-40B4-BE49-F238E27FC236}">
                <a16:creationId xmlns:a16="http://schemas.microsoft.com/office/drawing/2014/main" id="{F12A36F6-C13A-6F96-7860-38CF56C721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112" y="4001635"/>
            <a:ext cx="3189998" cy="18100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416E8C-4EC6-FEB0-E42B-0707C4444DD3}"/>
              </a:ext>
            </a:extLst>
          </p:cNvPr>
          <p:cNvSpPr txBox="1"/>
          <p:nvPr/>
        </p:nvSpPr>
        <p:spPr>
          <a:xfrm>
            <a:off x="7850041" y="4278385"/>
            <a:ext cx="37898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- Store value with itself</a:t>
            </a:r>
          </a:p>
          <a:p>
            <a:r>
              <a:rPr lang="en-US" sz="4000" dirty="0"/>
              <a:t>- </a:t>
            </a:r>
            <a:r>
              <a:rPr lang="th-TH" sz="4000" dirty="0"/>
              <a:t>เก็บค่าไว้ในตัวเอง</a:t>
            </a:r>
          </a:p>
        </p:txBody>
      </p:sp>
    </p:spTree>
    <p:extLst>
      <p:ext uri="{BB962C8B-B14F-4D97-AF65-F5344CB8AC3E}">
        <p14:creationId xmlns:p14="http://schemas.microsoft.com/office/powerpoint/2010/main" val="2981179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8896-F035-F02F-66A0-D421AF61F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Representative benefit / </a:t>
            </a:r>
            <a:r>
              <a:rPr lang="th-TH" dirty="0"/>
              <a:t>ประโยชน์ตัวแทน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710E6241-2541-9D32-53F3-DED0F467C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296" y="2231072"/>
            <a:ext cx="4621740" cy="26224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55BBBA-09C8-16B2-FF44-9C71D1C91C4C}"/>
              </a:ext>
            </a:extLst>
          </p:cNvPr>
          <p:cNvSpPr txBox="1"/>
          <p:nvPr/>
        </p:nvSpPr>
        <p:spPr>
          <a:xfrm>
            <a:off x="4879342" y="5120641"/>
            <a:ext cx="28424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a1 ≈ 23 byte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764677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5A4B1-6CB5-B010-47FA-BA3CEFF7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not Representative / </a:t>
            </a:r>
            <a:r>
              <a:rPr lang="th-TH" dirty="0"/>
              <a:t>ถ้าไม่มีตัวแทน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68BA2-BFB9-7A91-B610-C3EFFDA0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3427" y="1971569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*p;</a:t>
            </a:r>
          </a:p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 = &amp;a1;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o.full_name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th-TH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E071DB-906A-686A-521F-12C9B9242832}"/>
              </a:ext>
            </a:extLst>
          </p:cNvPr>
          <p:cNvSpPr txBox="1"/>
          <p:nvPr/>
        </p:nvSpPr>
        <p:spPr>
          <a:xfrm>
            <a:off x="5346076" y="1912846"/>
            <a:ext cx="5809604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6000" dirty="0"/>
              <a:t>p is representative of a1</a:t>
            </a:r>
          </a:p>
          <a:p>
            <a:r>
              <a:rPr lang="en-US" sz="6000" dirty="0"/>
              <a:t>P </a:t>
            </a:r>
            <a:r>
              <a:rPr lang="th-TH" sz="6000" dirty="0"/>
              <a:t>คือตัวแทนของ </a:t>
            </a:r>
            <a:r>
              <a:rPr lang="en-US" sz="6000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353268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78E3E-45ED-591D-F10E-E82F0694D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 </a:t>
            </a:r>
            <a:r>
              <a:rPr lang="en-US" sz="4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a1;</a:t>
            </a:r>
            <a:endParaRPr lang="th-TH" dirty="0"/>
          </a:p>
        </p:txBody>
      </p:sp>
      <p:pic>
        <p:nvPicPr>
          <p:cNvPr id="9" name="Content Placeholder 8" descr="Text&#10;&#10;Description automatically generated with medium confidence">
            <a:extLst>
              <a:ext uri="{FF2B5EF4-FFF2-40B4-BE49-F238E27FC236}">
                <a16:creationId xmlns:a16="http://schemas.microsoft.com/office/drawing/2014/main" id="{3EC6CBD5-C137-2ADC-106B-F21818AE8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242" y="1985963"/>
            <a:ext cx="5086350" cy="2886075"/>
          </a:xfr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450EE149-AF4E-DD99-B757-929AA9704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72" y="1985962"/>
            <a:ext cx="5086350" cy="2886075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C3FD4E9A-ED81-447B-6F3C-E2894860F470}"/>
              </a:ext>
            </a:extLst>
          </p:cNvPr>
          <p:cNvSpPr/>
          <p:nvPr/>
        </p:nvSpPr>
        <p:spPr>
          <a:xfrm>
            <a:off x="5772727" y="2894071"/>
            <a:ext cx="812800" cy="6904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0F03FA-E8EE-D795-D312-9EE74CB49414}"/>
              </a:ext>
            </a:extLst>
          </p:cNvPr>
          <p:cNvSpPr txBox="1"/>
          <p:nvPr/>
        </p:nvSpPr>
        <p:spPr>
          <a:xfrm>
            <a:off x="5572784" y="1985962"/>
            <a:ext cx="1107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Copy</a:t>
            </a:r>
            <a:endParaRPr lang="th-TH" sz="4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5CB2C1-78DA-D234-CCD2-3BECE936C8B2}"/>
              </a:ext>
            </a:extLst>
          </p:cNvPr>
          <p:cNvSpPr txBox="1"/>
          <p:nvPr/>
        </p:nvSpPr>
        <p:spPr>
          <a:xfrm>
            <a:off x="4970302" y="5238087"/>
            <a:ext cx="24176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And process</a:t>
            </a:r>
            <a:endParaRPr lang="th-TH" sz="4400" b="1" dirty="0"/>
          </a:p>
        </p:txBody>
      </p:sp>
    </p:spTree>
    <p:extLst>
      <p:ext uri="{BB962C8B-B14F-4D97-AF65-F5344CB8AC3E}">
        <p14:creationId xmlns:p14="http://schemas.microsoft.com/office/powerpoint/2010/main" val="2241582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AFA1-168D-94B8-E60A-3CC9DF193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 = &amp;a1;</a:t>
            </a:r>
            <a:endParaRPr lang="th-TH" dirty="0"/>
          </a:p>
        </p:txBody>
      </p:sp>
      <p:pic>
        <p:nvPicPr>
          <p:cNvPr id="4" name="Content Placeholder 3" descr="Text&#10;&#10;Description automatically generated with medium confidence">
            <a:extLst>
              <a:ext uri="{FF2B5EF4-FFF2-40B4-BE49-F238E27FC236}">
                <a16:creationId xmlns:a16="http://schemas.microsoft.com/office/drawing/2014/main" id="{A6BB8822-DA16-95B5-DD2A-73E20D23C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234566"/>
            <a:ext cx="5086350" cy="28860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BD0E46-C475-DEFF-6B21-48BF65D0B75F}"/>
              </a:ext>
            </a:extLst>
          </p:cNvPr>
          <p:cNvSpPr txBox="1"/>
          <p:nvPr/>
        </p:nvSpPr>
        <p:spPr>
          <a:xfrm>
            <a:off x="1496206" y="1965330"/>
            <a:ext cx="649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P</a:t>
            </a:r>
            <a:endParaRPr lang="th-TH" sz="96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3AC165-3EAA-9D21-EECA-3E039ADFB0CD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2145743" y="2750160"/>
            <a:ext cx="3980737" cy="9274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2C5F85-EA80-6BB1-7360-2ADCC9658140}"/>
              </a:ext>
            </a:extLst>
          </p:cNvPr>
          <p:cNvSpPr txBox="1"/>
          <p:nvPr/>
        </p:nvSpPr>
        <p:spPr>
          <a:xfrm>
            <a:off x="583626" y="3429000"/>
            <a:ext cx="25715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process!</a:t>
            </a:r>
            <a:endParaRPr lang="th-TH" sz="7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4A92E4-EAE7-EAD0-3D79-7781C3F1B463}"/>
              </a:ext>
            </a:extLst>
          </p:cNvPr>
          <p:cNvSpPr txBox="1"/>
          <p:nvPr/>
        </p:nvSpPr>
        <p:spPr>
          <a:xfrm>
            <a:off x="654960" y="4599803"/>
            <a:ext cx="24288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Same result!</a:t>
            </a:r>
            <a:endParaRPr lang="th-TH" sz="4400" b="1" dirty="0"/>
          </a:p>
        </p:txBody>
      </p:sp>
    </p:spTree>
    <p:extLst>
      <p:ext uri="{BB962C8B-B14F-4D97-AF65-F5344CB8AC3E}">
        <p14:creationId xmlns:p14="http://schemas.microsoft.com/office/powerpoint/2010/main" val="3144013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B941-5885-6E65-CC8F-9707D9768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difference / </a:t>
            </a:r>
            <a:r>
              <a:rPr lang="th-TH" dirty="0"/>
              <a:t>ต่างกันอย่างไร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AB312-853D-DA64-6604-CE28D13AE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65184"/>
            <a:ext cx="10058400" cy="4023360"/>
          </a:xfrm>
        </p:spPr>
        <p:txBody>
          <a:bodyPr>
            <a:normAutofit/>
          </a:bodyPr>
          <a:lstStyle/>
          <a:p>
            <a:r>
              <a:rPr lang="en-US" sz="7200" b="1" dirty="0"/>
              <a:t>- Same result!</a:t>
            </a:r>
          </a:p>
          <a:p>
            <a:r>
              <a:rPr lang="en-US" sz="7200" b="1" dirty="0"/>
              <a:t>- memory?</a:t>
            </a:r>
          </a:p>
          <a:p>
            <a:r>
              <a:rPr lang="en-US" sz="7200" b="1" dirty="0"/>
              <a:t>- convenience?</a:t>
            </a:r>
            <a:endParaRPr lang="th-TH" sz="7200" b="1" dirty="0"/>
          </a:p>
          <a:p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878214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A8A9-25EA-19BC-3946-7527E9BB8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pointer declaration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E2AFE-280B-E259-9CCD-38F917DA4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5078" y="3028582"/>
            <a:ext cx="6285032" cy="1929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40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pt-BR" sz="4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*p,q,r,*s;</a:t>
            </a:r>
          </a:p>
          <a:p>
            <a:pPr marL="0" indent="0">
              <a:buNone/>
            </a:pPr>
            <a:r>
              <a:rPr lang="pt-BR" sz="440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pt-BR" sz="4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pt-BR" sz="4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t,u;</a:t>
            </a:r>
          </a:p>
          <a:p>
            <a:endParaRPr lang="th-TH" sz="44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AFA330-9B70-85AC-FDB9-DF0F41F58B14}"/>
              </a:ext>
            </a:extLst>
          </p:cNvPr>
          <p:cNvSpPr txBox="1"/>
          <p:nvPr/>
        </p:nvSpPr>
        <p:spPr>
          <a:xfrm>
            <a:off x="713064" y="1952084"/>
            <a:ext cx="7237879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4000" dirty="0"/>
              <a:t>(*) Follow by name / </a:t>
            </a:r>
            <a:r>
              <a:rPr lang="th-TH" sz="4000" dirty="0"/>
              <a:t> เครื่องหมาย * ตามด้วยชื่อ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329CB7-35FF-5070-1A01-40CB3AC450D6}"/>
              </a:ext>
            </a:extLst>
          </p:cNvPr>
          <p:cNvCxnSpPr>
            <a:cxnSpLocks/>
          </p:cNvCxnSpPr>
          <p:nvPr/>
        </p:nvCxnSpPr>
        <p:spPr>
          <a:xfrm>
            <a:off x="1593908" y="2659970"/>
            <a:ext cx="1107347" cy="66207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5BFAE86-8F07-EE59-E9F7-BF9C91D70B81}"/>
              </a:ext>
            </a:extLst>
          </p:cNvPr>
          <p:cNvSpPr txBox="1"/>
          <p:nvPr/>
        </p:nvSpPr>
        <p:spPr>
          <a:xfrm>
            <a:off x="7818539" y="4125458"/>
            <a:ext cx="369364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Pointer : </a:t>
            </a:r>
            <a:r>
              <a:rPr lang="en-US" sz="6600" dirty="0" err="1"/>
              <a:t>p,s,t</a:t>
            </a:r>
            <a:endParaRPr lang="en-US" sz="6600" dirty="0"/>
          </a:p>
          <a:p>
            <a:r>
              <a:rPr lang="en-US" sz="6600" dirty="0"/>
              <a:t>Object : </a:t>
            </a:r>
            <a:r>
              <a:rPr lang="en-US" sz="6600" dirty="0" err="1"/>
              <a:t>q,r,u</a:t>
            </a:r>
            <a:endParaRPr lang="th-TH" sz="6600" dirty="0"/>
          </a:p>
        </p:txBody>
      </p:sp>
    </p:spTree>
    <p:extLst>
      <p:ext uri="{BB962C8B-B14F-4D97-AF65-F5344CB8AC3E}">
        <p14:creationId xmlns:p14="http://schemas.microsoft.com/office/powerpoint/2010/main" val="1693853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5837-AA83-36F9-A63D-FA9287F5D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pointer assign (variable)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2BD5E-C845-24F7-E9C2-FF0733DEA36D}"/>
              </a:ext>
            </a:extLst>
          </p:cNvPr>
          <p:cNvSpPr txBox="1"/>
          <p:nvPr/>
        </p:nvSpPr>
        <p:spPr>
          <a:xfrm>
            <a:off x="413158" y="1989030"/>
            <a:ext cx="811005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*pa,*pb,*pc;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aa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,bb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,cc =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pa = &amp;aa;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pb = &amp;bb;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pc = &amp;cc;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1B667AF-5CD3-8834-54AA-114507D4E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527" y="4896776"/>
            <a:ext cx="1828800" cy="1333500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BC9BE01-9AA5-2FFF-A5CF-5C3D67FF2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454" y="4896776"/>
            <a:ext cx="1828800" cy="1333500"/>
          </a:xfrm>
          <a:prstGeom prst="rect">
            <a:avLst/>
          </a:prstGeom>
        </p:spPr>
      </p:pic>
      <p:pic>
        <p:nvPicPr>
          <p:cNvPr id="11" name="Picture 10" descr="A picture containing text, wall, clock&#10;&#10;Description automatically generated">
            <a:extLst>
              <a:ext uri="{FF2B5EF4-FFF2-40B4-BE49-F238E27FC236}">
                <a16:creationId xmlns:a16="http://schemas.microsoft.com/office/drawing/2014/main" id="{B7B9964E-5C9D-E90C-4090-4B0ABEFBDA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381" y="4896776"/>
            <a:ext cx="1828800" cy="133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1EBC57-FFE1-F913-1A1B-9EA0D699604A}"/>
              </a:ext>
            </a:extLst>
          </p:cNvPr>
          <p:cNvSpPr txBox="1"/>
          <p:nvPr/>
        </p:nvSpPr>
        <p:spPr>
          <a:xfrm>
            <a:off x="6220072" y="3429000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pa</a:t>
            </a:r>
            <a:endParaRPr lang="th-TH" sz="36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4178A7-BCEF-D87F-284C-C5D37CEDA4B3}"/>
              </a:ext>
            </a:extLst>
          </p:cNvPr>
          <p:cNvCxnSpPr>
            <a:endCxn id="7" idx="0"/>
          </p:cNvCxnSpPr>
          <p:nvPr/>
        </p:nvCxnSpPr>
        <p:spPr>
          <a:xfrm>
            <a:off x="6483927" y="4082473"/>
            <a:ext cx="0" cy="81430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FD57FFE-6590-C332-7667-93D8EEE35F99}"/>
              </a:ext>
            </a:extLst>
          </p:cNvPr>
          <p:cNvSpPr txBox="1"/>
          <p:nvPr/>
        </p:nvSpPr>
        <p:spPr>
          <a:xfrm>
            <a:off x="8357947" y="3436142"/>
            <a:ext cx="583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pb</a:t>
            </a:r>
            <a:endParaRPr lang="th-TH" sz="36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40786E5-D5C6-8281-7E53-1DA445222C07}"/>
              </a:ext>
            </a:extLst>
          </p:cNvPr>
          <p:cNvCxnSpPr>
            <a:stCxn id="15" idx="2"/>
            <a:endCxn id="9" idx="0"/>
          </p:cNvCxnSpPr>
          <p:nvPr/>
        </p:nvCxnSpPr>
        <p:spPr>
          <a:xfrm>
            <a:off x="8649854" y="4082473"/>
            <a:ext cx="0" cy="81430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5609F43-4461-B19D-45F8-1E1BE4823A5D}"/>
              </a:ext>
            </a:extLst>
          </p:cNvPr>
          <p:cNvSpPr txBox="1"/>
          <p:nvPr/>
        </p:nvSpPr>
        <p:spPr>
          <a:xfrm>
            <a:off x="10543910" y="3436142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pc</a:t>
            </a:r>
            <a:endParaRPr lang="th-TH" sz="3600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F7A2605-FC61-1BD9-35B0-34D6A29F6F93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10815780" y="4082473"/>
            <a:ext cx="1" cy="81430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634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Running Away Balloon Meme |  OOP; JAVA C# PYTHON; C; POINTER | image tagged in memes,running away balloon | made w/ Imgflip meme maker">
            <a:extLst>
              <a:ext uri="{FF2B5EF4-FFF2-40B4-BE49-F238E27FC236}">
                <a16:creationId xmlns:a16="http://schemas.microsoft.com/office/drawing/2014/main" id="{532E174D-D886-EA12-D449-3163643C7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28600"/>
            <a:ext cx="47625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113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5837-AA83-36F9-A63D-FA9287F5D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pointer assign (object)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2BD5E-C845-24F7-E9C2-FF0733DEA36D}"/>
              </a:ext>
            </a:extLst>
          </p:cNvPr>
          <p:cNvSpPr txBox="1"/>
          <p:nvPr/>
        </p:nvSpPr>
        <p:spPr>
          <a:xfrm>
            <a:off x="277790" y="1985963"/>
            <a:ext cx="811005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*p1,*p2,*p3,*p4;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p1 = &amp;a1;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p3 = &amp;a1;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p2 = &amp;a2;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p4 = &amp;a4;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E3A0E5-B029-A8EC-1DA5-930D24DB359F}"/>
              </a:ext>
            </a:extLst>
          </p:cNvPr>
          <p:cNvSpPr txBox="1"/>
          <p:nvPr/>
        </p:nvSpPr>
        <p:spPr>
          <a:xfrm>
            <a:off x="5542643" y="3105834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p1</a:t>
            </a:r>
            <a:endParaRPr lang="th-TH" sz="36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CB4C1D-4AAF-6B2C-AB81-625E315A85BD}"/>
              </a:ext>
            </a:extLst>
          </p:cNvPr>
          <p:cNvSpPr txBox="1"/>
          <p:nvPr/>
        </p:nvSpPr>
        <p:spPr>
          <a:xfrm>
            <a:off x="7804891" y="3112976"/>
            <a:ext cx="558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p2</a:t>
            </a:r>
            <a:endParaRPr lang="th-TH" sz="36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E6FE44-5735-62AC-6E78-8F4FE14191FD}"/>
              </a:ext>
            </a:extLst>
          </p:cNvPr>
          <p:cNvSpPr txBox="1"/>
          <p:nvPr/>
        </p:nvSpPr>
        <p:spPr>
          <a:xfrm>
            <a:off x="9866481" y="3112976"/>
            <a:ext cx="558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p4</a:t>
            </a:r>
            <a:endParaRPr lang="th-TH" sz="3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6B77392-1F7C-F7B3-139C-0D19C699C300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5819322" y="3752165"/>
            <a:ext cx="29763" cy="1119869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6ED92D-D846-E24D-E56A-8CEB384872D1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8083974" y="3759307"/>
            <a:ext cx="0" cy="111273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69D6BFD-FDB6-1EEC-8D03-BB342447252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145564" y="3759307"/>
            <a:ext cx="609569" cy="111273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CBE33A6-3219-1134-B6DF-67F302872791}"/>
              </a:ext>
            </a:extLst>
          </p:cNvPr>
          <p:cNvSpPr txBox="1"/>
          <p:nvPr/>
        </p:nvSpPr>
        <p:spPr>
          <a:xfrm>
            <a:off x="4443648" y="3105833"/>
            <a:ext cx="558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p3</a:t>
            </a:r>
            <a:endParaRPr lang="th-TH" sz="3600" b="1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BCDA439-AEE6-B25E-F4F9-82BB2FF97765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4722731" y="3752164"/>
            <a:ext cx="14711" cy="111987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FEF92569-FA9B-2DC7-3444-7B390D96A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63" y="4875858"/>
            <a:ext cx="2559698" cy="1452413"/>
          </a:xfrm>
          <a:prstGeom prst="rect">
            <a:avLst/>
          </a:prstGeom>
        </p:spPr>
      </p:pic>
      <p:pic>
        <p:nvPicPr>
          <p:cNvPr id="9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F0F8C3C3-7E32-9E9B-0F26-4DF827450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884" y="4870446"/>
            <a:ext cx="2559699" cy="1452413"/>
          </a:xfrm>
          <a:prstGeom prst="rect">
            <a:avLst/>
          </a:prstGeom>
        </p:spPr>
      </p:pic>
      <p:pic>
        <p:nvPicPr>
          <p:cNvPr id="10" name="Picture 9" descr="Text&#10;&#10;Description automatically generated with low confidence">
            <a:extLst>
              <a:ext uri="{FF2B5EF4-FFF2-40B4-BE49-F238E27FC236}">
                <a16:creationId xmlns:a16="http://schemas.microsoft.com/office/drawing/2014/main" id="{FF0553BB-87C8-A564-9F3E-7225E7ABF4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641" y="4870445"/>
            <a:ext cx="2559698" cy="145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70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9D9A-D579-7487-13AA-243D20F5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pointer usage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06B8D-7AD8-AD72-79E9-33C397E86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Normal object using (.) operator</a:t>
            </a:r>
          </a:p>
          <a:p>
            <a:r>
              <a:rPr lang="en-US" sz="4800" dirty="0"/>
              <a:t>representator object using (-&gt;) operator</a:t>
            </a:r>
          </a:p>
          <a:p>
            <a:endParaRPr lang="th-T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EAB6E-3A55-EB48-3E8E-C2D70852837B}"/>
              </a:ext>
            </a:extLst>
          </p:cNvPr>
          <p:cNvSpPr txBox="1"/>
          <p:nvPr/>
        </p:nvSpPr>
        <p:spPr>
          <a:xfrm>
            <a:off x="295711" y="3857414"/>
            <a:ext cx="112391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 = &amp;a1;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o = a1;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a1.full_name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o.full_name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&lt;&lt;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32103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7EAB6E-3A55-EB48-3E8E-C2D70852837B}"/>
              </a:ext>
            </a:extLst>
          </p:cNvPr>
          <p:cNvSpPr txBox="1"/>
          <p:nvPr/>
        </p:nvSpPr>
        <p:spPr>
          <a:xfrm>
            <a:off x="995652" y="347680"/>
            <a:ext cx="102006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Haruhi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Nagaru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Tanigawa"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1200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     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 = &amp;a1;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 = a1;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a1.full_name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o.full_name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&lt;&lt;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calculate_text_size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152D9D83-03E8-DF20-3FBB-6B0F5AFF8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937" y="3514291"/>
            <a:ext cx="4176063" cy="2369563"/>
          </a:xfrm>
          <a:prstGeom prst="rect">
            <a:avLst/>
          </a:prstGeom>
        </p:spPr>
      </p:pic>
      <p:pic>
        <p:nvPicPr>
          <p:cNvPr id="6" name="Content Placeholder 8" descr="Text&#10;&#10;Description automatically generated with medium confidence">
            <a:extLst>
              <a:ext uri="{FF2B5EF4-FFF2-40B4-BE49-F238E27FC236}">
                <a16:creationId xmlns:a16="http://schemas.microsoft.com/office/drawing/2014/main" id="{BA6B068B-FB3E-DB4D-D036-B00709A464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970" y="3339162"/>
            <a:ext cx="2559194" cy="1452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C89FB1-DF0E-F0EF-17F2-E427018D9212}"/>
              </a:ext>
            </a:extLst>
          </p:cNvPr>
          <p:cNvSpPr txBox="1"/>
          <p:nvPr/>
        </p:nvSpPr>
        <p:spPr>
          <a:xfrm>
            <a:off x="3361952" y="4985621"/>
            <a:ext cx="649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P</a:t>
            </a:r>
            <a:endParaRPr lang="th-TH" sz="9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EA45755-0C63-AA5A-54E1-3D65D118D016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 flipV="1">
            <a:off x="4011489" y="4699073"/>
            <a:ext cx="3496448" cy="10713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94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DD8A-FAC4-31BD-8B47-81318FF7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/ </a:t>
            </a:r>
            <a:r>
              <a:rPr lang="th-TH" dirty="0"/>
              <a:t>ข้อดี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27144-BCD0-A6DF-ABA3-A143F60E0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- no extra memory</a:t>
            </a:r>
          </a:p>
          <a:p>
            <a:r>
              <a:rPr lang="en-US" sz="6000" dirty="0"/>
              <a:t>- pass by reference</a:t>
            </a:r>
            <a:endParaRPr lang="th-TH" sz="6000" dirty="0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05A14848-B855-150D-BE82-E81BAF6B0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379" y="2154380"/>
            <a:ext cx="4176063" cy="2369563"/>
          </a:xfrm>
          <a:prstGeom prst="rect">
            <a:avLst/>
          </a:prstGeom>
        </p:spPr>
      </p:pic>
      <p:pic>
        <p:nvPicPr>
          <p:cNvPr id="8" name="Content Placeholder 8" descr="Text&#10;&#10;Description automatically generated with medium confidence">
            <a:extLst>
              <a:ext uri="{FF2B5EF4-FFF2-40B4-BE49-F238E27FC236}">
                <a16:creationId xmlns:a16="http://schemas.microsoft.com/office/drawing/2014/main" id="{F61B9C76-94C5-A5E5-D514-130A5B08C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064" y="4270479"/>
            <a:ext cx="2559194" cy="14521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268A26-6DEC-05FB-9CEA-9AB1D4DB339B}"/>
              </a:ext>
            </a:extLst>
          </p:cNvPr>
          <p:cNvSpPr txBox="1"/>
          <p:nvPr/>
        </p:nvSpPr>
        <p:spPr>
          <a:xfrm>
            <a:off x="5957085" y="4791289"/>
            <a:ext cx="649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P</a:t>
            </a:r>
            <a:endParaRPr lang="th-TH" sz="96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138ACB-5FC0-7D17-52DB-6AA68E30B533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600128" y="3339162"/>
            <a:ext cx="723251" cy="16573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55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CD4D8-5BA0-60FD-E32C-33F3FD86E0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Quiz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4F0D0-B93F-1DAD-ACB2-BFAFBC15C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Change output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409685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31AB4-447D-8DA8-0470-5E7A9D2B9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by reference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B2E63-8D56-3B46-849D-218B31E4AB84}"/>
              </a:ext>
            </a:extLst>
          </p:cNvPr>
          <p:cNvSpPr txBox="1"/>
          <p:nvPr/>
        </p:nvSpPr>
        <p:spPr>
          <a:xfrm>
            <a:off x="1097280" y="2240700"/>
            <a:ext cx="77258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add_episode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a.total_episode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add_episode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A1319F3-F852-AC43-931A-E791B5AFA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148" y="1506853"/>
            <a:ext cx="3502317" cy="19872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9E2FA3-8B89-EED1-7E40-9A25FB3E80AF}"/>
              </a:ext>
            </a:extLst>
          </p:cNvPr>
          <p:cNvSpPr txBox="1"/>
          <p:nvPr/>
        </p:nvSpPr>
        <p:spPr>
          <a:xfrm>
            <a:off x="7245306" y="4347418"/>
            <a:ext cx="5229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a</a:t>
            </a:r>
            <a:endParaRPr lang="th-TH" sz="7200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620F3-8FE5-6A43-5888-93A56CFCCCDE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7768206" y="4947582"/>
            <a:ext cx="2407639" cy="1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524C271-F275-11C4-F463-64A8C4BC5E9C}"/>
              </a:ext>
            </a:extLst>
          </p:cNvPr>
          <p:cNvSpPr/>
          <p:nvPr/>
        </p:nvSpPr>
        <p:spPr>
          <a:xfrm>
            <a:off x="10175845" y="4278385"/>
            <a:ext cx="1333850" cy="1338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Sender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37099622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E5C1F6-EBEF-F4F1-A5C9-9A50A3DC02FC}"/>
              </a:ext>
            </a:extLst>
          </p:cNvPr>
          <p:cNvSpPr txBox="1"/>
          <p:nvPr/>
        </p:nvSpPr>
        <p:spPr>
          <a:xfrm>
            <a:off x="1451296" y="921054"/>
            <a:ext cx="946278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add_episode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(a1);</a:t>
            </a:r>
          </a:p>
          <a:p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add_episode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(o);</a:t>
            </a:r>
          </a:p>
          <a:p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add_episode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(p);</a:t>
            </a:r>
          </a:p>
          <a:p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a1.total_episode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o.total_episode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p-&gt;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8329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A85A5C-C506-2E89-2B9E-BD4F1F904B42}"/>
              </a:ext>
            </a:extLst>
          </p:cNvPr>
          <p:cNvSpPr txBox="1"/>
          <p:nvPr/>
        </p:nvSpPr>
        <p:spPr>
          <a:xfrm>
            <a:off x="411060" y="728436"/>
            <a:ext cx="1163553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San"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sek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loso"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314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"LOSO"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s2(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Timemachine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"Pond Nipon"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328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"Rap"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*p1,*p2;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 = &amp;s1;</a:t>
            </a:r>
            <a:endParaRPr lang="en-US" sz="2400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p2 = &amp;s2;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s1.play(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s2.play(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p1-&gt;play(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p2-&gt;play(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s1.get_playing_sec()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","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s2.get_playing_sec()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97A62475-AB8E-8639-02D7-3A33826D4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149" y="775142"/>
            <a:ext cx="2643791" cy="2227245"/>
          </a:xfrm>
          <a:prstGeom prst="rect">
            <a:avLst/>
          </a:prstGeom>
        </p:spPr>
      </p:pic>
      <p:pic>
        <p:nvPicPr>
          <p:cNvPr id="6" name="Picture 5" descr="Table&#10;&#10;Description automatically generated with low confidence">
            <a:extLst>
              <a:ext uri="{FF2B5EF4-FFF2-40B4-BE49-F238E27FC236}">
                <a16:creationId xmlns:a16="http://schemas.microsoft.com/office/drawing/2014/main" id="{C6671513-3FB6-320C-A328-6A29BBE7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149" y="3168332"/>
            <a:ext cx="2643791" cy="1887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78FB36-9E94-6C2E-688B-90B6454AE0CC}"/>
              </a:ext>
            </a:extLst>
          </p:cNvPr>
          <p:cNvSpPr txBox="1"/>
          <p:nvPr/>
        </p:nvSpPr>
        <p:spPr>
          <a:xfrm>
            <a:off x="5606473" y="2171390"/>
            <a:ext cx="6832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p1</a:t>
            </a:r>
            <a:endParaRPr lang="th-TH" sz="4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84DA5F-201A-BECE-8FB0-37A1A773D396}"/>
              </a:ext>
            </a:extLst>
          </p:cNvPr>
          <p:cNvSpPr txBox="1"/>
          <p:nvPr/>
        </p:nvSpPr>
        <p:spPr>
          <a:xfrm>
            <a:off x="5606473" y="2944426"/>
            <a:ext cx="6832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p2</a:t>
            </a:r>
            <a:endParaRPr lang="th-TH" sz="4800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064C702-EEAE-39B0-F3D9-7EC83AD6D5F7}"/>
              </a:ext>
            </a:extLst>
          </p:cNvPr>
          <p:cNvCxnSpPr>
            <a:stCxn id="7" idx="3"/>
            <a:endCxn id="4" idx="1"/>
          </p:cNvCxnSpPr>
          <p:nvPr/>
        </p:nvCxnSpPr>
        <p:spPr>
          <a:xfrm flipV="1">
            <a:off x="6289673" y="1888765"/>
            <a:ext cx="2847476" cy="698124"/>
          </a:xfrm>
          <a:prstGeom prst="straightConnector1">
            <a:avLst/>
          </a:prstGeom>
          <a:ln w="7620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31FF82F-A78E-7F42-3185-3BB98D61245D}"/>
              </a:ext>
            </a:extLst>
          </p:cNvPr>
          <p:cNvCxnSpPr>
            <a:stCxn id="8" idx="3"/>
            <a:endCxn id="6" idx="1"/>
          </p:cNvCxnSpPr>
          <p:nvPr/>
        </p:nvCxnSpPr>
        <p:spPr>
          <a:xfrm>
            <a:off x="6289673" y="3359925"/>
            <a:ext cx="2847476" cy="752104"/>
          </a:xfrm>
          <a:prstGeom prst="straightConnector1">
            <a:avLst/>
          </a:prstGeom>
          <a:ln w="7620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156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A60E-4FBB-4FD5-AAB5-B1D39928C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object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712C80-5132-5CB8-D36C-DCDFE7FC0804}"/>
              </a:ext>
            </a:extLst>
          </p:cNvPr>
          <p:cNvSpPr txBox="1"/>
          <p:nvPr/>
        </p:nvSpPr>
        <p:spPr>
          <a:xfrm>
            <a:off x="1670935" y="2085822"/>
            <a:ext cx="846144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pointer =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datatype(constructor);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7D8793-CDAB-D971-1AEA-56E7AE63E7B4}"/>
              </a:ext>
            </a:extLst>
          </p:cNvPr>
          <p:cNvSpPr txBox="1"/>
          <p:nvPr/>
        </p:nvSpPr>
        <p:spPr>
          <a:xfrm>
            <a:off x="872456" y="3019059"/>
            <a:ext cx="10771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"Lung Kee Mao"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Yuenyong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Opakul"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359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"Carabao"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49C6CEB-5E9D-5654-2E2A-39D39F7CD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456" y="4296312"/>
            <a:ext cx="10058400" cy="2068881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- build new object in memory</a:t>
            </a:r>
          </a:p>
          <a:p>
            <a:r>
              <a:rPr lang="en-US" sz="5400" dirty="0">
                <a:solidFill>
                  <a:schemeClr val="tx1"/>
                </a:solidFill>
              </a:rPr>
              <a:t>- </a:t>
            </a:r>
            <a:r>
              <a:rPr lang="th-TH" sz="5400" dirty="0">
                <a:solidFill>
                  <a:schemeClr val="tx1"/>
                </a:solidFill>
              </a:rPr>
              <a:t>สร้าง </a:t>
            </a:r>
            <a:r>
              <a:rPr lang="en-US" sz="5400" dirty="0">
                <a:solidFill>
                  <a:schemeClr val="tx1"/>
                </a:solidFill>
              </a:rPr>
              <a:t>object </a:t>
            </a:r>
            <a:r>
              <a:rPr lang="th-TH" sz="5400" dirty="0">
                <a:solidFill>
                  <a:schemeClr val="tx1"/>
                </a:solidFill>
              </a:rPr>
              <a:t>ใหม่ขึ้นมา</a:t>
            </a:r>
          </a:p>
        </p:txBody>
      </p:sp>
    </p:spTree>
    <p:extLst>
      <p:ext uri="{BB962C8B-B14F-4D97-AF65-F5344CB8AC3E}">
        <p14:creationId xmlns:p14="http://schemas.microsoft.com/office/powerpoint/2010/main" val="1838378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87D8793-CDAB-D971-1AEA-56E7AE63E7B4}"/>
              </a:ext>
            </a:extLst>
          </p:cNvPr>
          <p:cNvSpPr txBox="1"/>
          <p:nvPr/>
        </p:nvSpPr>
        <p:spPr>
          <a:xfrm>
            <a:off x="752213" y="463405"/>
            <a:ext cx="106875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s1(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Som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San"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sek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loso"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314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"LOSO"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*p1,*p2;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p2 = &amp;s1;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"Lung Kee Mao"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Yuenyong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Opakul"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359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"Carabao"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71654C4D-4790-039E-3D00-038B5DDC5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58" y="3697447"/>
            <a:ext cx="2962275" cy="2495550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499A076-E6AC-7115-52BA-D9E19FBB0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653" y="3697447"/>
            <a:ext cx="3495675" cy="2495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5286FA-8EBD-104F-D227-EBF487ACBD65}"/>
              </a:ext>
            </a:extLst>
          </p:cNvPr>
          <p:cNvSpPr txBox="1"/>
          <p:nvPr/>
        </p:nvSpPr>
        <p:spPr>
          <a:xfrm>
            <a:off x="4611610" y="4317104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p2</a:t>
            </a:r>
            <a:endParaRPr lang="th-TH" sz="6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A4780A-E111-7514-32E2-FD9D00432999}"/>
              </a:ext>
            </a:extLst>
          </p:cNvPr>
          <p:cNvSpPr txBox="1"/>
          <p:nvPr/>
        </p:nvSpPr>
        <p:spPr>
          <a:xfrm>
            <a:off x="6379503" y="4317103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p1</a:t>
            </a:r>
            <a:endParaRPr lang="th-TH" sz="6000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5F99FF-275D-7452-4DE2-5D3538318253}"/>
              </a:ext>
            </a:extLst>
          </p:cNvPr>
          <p:cNvCxnSpPr>
            <a:cxnSpLocks/>
            <a:stCxn id="9" idx="1"/>
            <a:endCxn id="4" idx="3"/>
          </p:cNvCxnSpPr>
          <p:nvPr/>
        </p:nvCxnSpPr>
        <p:spPr>
          <a:xfrm flipH="1">
            <a:off x="3542033" y="4824936"/>
            <a:ext cx="1069577" cy="120286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249FBA-05E5-B4A9-3ACE-DED2960BFB97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>
            <a:off x="7186134" y="4824935"/>
            <a:ext cx="1054519" cy="120287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E0E769-B8F6-FB12-790E-5C697C40858E}"/>
              </a:ext>
            </a:extLst>
          </p:cNvPr>
          <p:cNvSpPr txBox="1"/>
          <p:nvPr/>
        </p:nvSpPr>
        <p:spPr>
          <a:xfrm>
            <a:off x="9471362" y="3284154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 name</a:t>
            </a:r>
          </a:p>
        </p:txBody>
      </p:sp>
    </p:spTree>
    <p:extLst>
      <p:ext uri="{BB962C8B-B14F-4D97-AF65-F5344CB8AC3E}">
        <p14:creationId xmlns:p14="http://schemas.microsoft.com/office/powerpoint/2010/main" val="2774837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8624-8861-903B-BBEC-4F120FDF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Pointer</a:t>
            </a:r>
            <a:endParaRPr lang="th-TH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CC9EA-20F2-06C4-FBA1-76E50B357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04" y="2248406"/>
            <a:ext cx="11132191" cy="29527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>
                <a:solidFill>
                  <a:schemeClr val="tx1"/>
                </a:solidFill>
              </a:rPr>
              <a:t>- A variable that use to </a:t>
            </a:r>
            <a:r>
              <a:rPr lang="en-US" sz="6600" u="sng" dirty="0">
                <a:solidFill>
                  <a:schemeClr val="tx1"/>
                </a:solidFill>
              </a:rPr>
              <a:t>point</a:t>
            </a:r>
            <a:r>
              <a:rPr lang="en-US" sz="6600" dirty="0">
                <a:solidFill>
                  <a:schemeClr val="tx1"/>
                </a:solidFill>
              </a:rPr>
              <a:t> to another</a:t>
            </a:r>
          </a:p>
          <a:p>
            <a:pPr marL="0" indent="0">
              <a:buNone/>
            </a:pPr>
            <a:r>
              <a:rPr lang="en-US" sz="6600" dirty="0">
                <a:solidFill>
                  <a:schemeClr val="tx1"/>
                </a:solidFill>
              </a:rPr>
              <a:t>- </a:t>
            </a:r>
            <a:r>
              <a:rPr lang="th-TH" sz="6600" dirty="0">
                <a:solidFill>
                  <a:schemeClr val="tx1"/>
                </a:solidFill>
              </a:rPr>
              <a:t>ตัวแปรที่ </a:t>
            </a:r>
            <a:r>
              <a:rPr lang="th-TH" sz="6600" u="sng" dirty="0">
                <a:solidFill>
                  <a:schemeClr val="tx1"/>
                </a:solidFill>
              </a:rPr>
              <a:t>ชี้</a:t>
            </a:r>
            <a:r>
              <a:rPr lang="th-TH" sz="6600" dirty="0">
                <a:solidFill>
                  <a:schemeClr val="tx1"/>
                </a:solidFill>
              </a:rPr>
              <a:t> ไปยังตัวแปรอื่น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02C3BB-949F-02E5-FAA2-0B450146F2B7}"/>
              </a:ext>
            </a:extLst>
          </p:cNvPr>
          <p:cNvSpPr/>
          <p:nvPr/>
        </p:nvSpPr>
        <p:spPr>
          <a:xfrm>
            <a:off x="7457813" y="4295162"/>
            <a:ext cx="2692867" cy="133385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8254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14D6BE-B55E-7687-1A4E-1CFA0036DCEA}"/>
              </a:ext>
            </a:extLst>
          </p:cNvPr>
          <p:cNvSpPr txBox="1"/>
          <p:nvPr/>
        </p:nvSpPr>
        <p:spPr>
          <a:xfrm>
            <a:off x="763397" y="582067"/>
            <a:ext cx="1110702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"Lung Kee Mao"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Yuenyong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Opakul"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359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"Carabao"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p1-&gt;play(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p1-&gt;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print_song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now we playing Lung Kee Mao of Carabao at 16 sec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th-TH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th-TH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Can't access via variable</a:t>
            </a:r>
          </a:p>
          <a:p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th-TH" sz="3600" dirty="0">
                <a:solidFill>
                  <a:srgbClr val="000000"/>
                </a:solidFill>
                <a:latin typeface="Consolas" panose="020B0609020204030204" pitchFamily="49" charset="0"/>
              </a:rPr>
              <a:t>ไม่สามารถเข้าถึงได้โดยตัวแปร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0D1A034-7C4E-29E6-C40B-94D0ED670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095" y="3311553"/>
            <a:ext cx="3495675" cy="2495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A80942-1BA6-7FA0-ED6B-EC4059472C56}"/>
              </a:ext>
            </a:extLst>
          </p:cNvPr>
          <p:cNvSpPr txBox="1"/>
          <p:nvPr/>
        </p:nvSpPr>
        <p:spPr>
          <a:xfrm>
            <a:off x="5913593" y="2831618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p1</a:t>
            </a:r>
            <a:endParaRPr lang="th-TH" sz="60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D3AD8B-1715-3ED8-A37E-4F9D1002188A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6720224" y="3339449"/>
            <a:ext cx="1065871" cy="1219879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83E40C8-8DC4-3C8C-7075-4C7F732BBDEB}"/>
              </a:ext>
            </a:extLst>
          </p:cNvPr>
          <p:cNvSpPr txBox="1"/>
          <p:nvPr/>
        </p:nvSpPr>
        <p:spPr>
          <a:xfrm>
            <a:off x="8945469" y="2816230"/>
            <a:ext cx="117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 name</a:t>
            </a:r>
          </a:p>
        </p:txBody>
      </p:sp>
    </p:spTree>
    <p:extLst>
      <p:ext uri="{BB962C8B-B14F-4D97-AF65-F5344CB8AC3E}">
        <p14:creationId xmlns:p14="http://schemas.microsoft.com/office/powerpoint/2010/main" val="131851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689FD-F904-4944-E944-F280C8C6C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object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34BE74-6E2F-F520-EF5D-CD2DD81F8DF9}"/>
              </a:ext>
            </a:extLst>
          </p:cNvPr>
          <p:cNvSpPr txBox="1"/>
          <p:nvPr/>
        </p:nvSpPr>
        <p:spPr>
          <a:xfrm>
            <a:off x="2393379" y="2349021"/>
            <a:ext cx="74662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4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pointer;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694B55-6F76-819B-E25B-3097847D6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289" y="3801094"/>
            <a:ext cx="10058400" cy="2068881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- destroy object free memory to system</a:t>
            </a:r>
          </a:p>
          <a:p>
            <a:r>
              <a:rPr lang="en-US" sz="5400" dirty="0">
                <a:solidFill>
                  <a:schemeClr val="tx1"/>
                </a:solidFill>
              </a:rPr>
              <a:t>- </a:t>
            </a:r>
            <a:r>
              <a:rPr lang="th-TH" sz="5400" dirty="0">
                <a:solidFill>
                  <a:schemeClr val="tx1"/>
                </a:solidFill>
              </a:rPr>
              <a:t>ทำลาย </a:t>
            </a:r>
            <a:r>
              <a:rPr lang="en-US" sz="5400" dirty="0">
                <a:solidFill>
                  <a:schemeClr val="tx1"/>
                </a:solidFill>
              </a:rPr>
              <a:t>object </a:t>
            </a:r>
            <a:r>
              <a:rPr lang="th-TH" sz="5400" dirty="0">
                <a:solidFill>
                  <a:schemeClr val="tx1"/>
                </a:solidFill>
              </a:rPr>
              <a:t>และคืน </a:t>
            </a:r>
            <a:r>
              <a:rPr lang="en-US" sz="5400" dirty="0">
                <a:solidFill>
                  <a:schemeClr val="tx1"/>
                </a:solidFill>
              </a:rPr>
              <a:t>memory</a:t>
            </a:r>
            <a:endParaRPr lang="th-TH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0999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0DEE9C-15EE-693C-0C35-F69A92DE19B4}"/>
              </a:ext>
            </a:extLst>
          </p:cNvPr>
          <p:cNvSpPr txBox="1"/>
          <p:nvPr/>
        </p:nvSpPr>
        <p:spPr>
          <a:xfrm>
            <a:off x="151002" y="628417"/>
            <a:ext cx="1157680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p1 =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song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"Lung Kee Mao"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Yuenyong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Opakul"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359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p1-&gt;play(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p1-&gt;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print_song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107926-4D38-524A-5DBF-12B4510BD1DC}"/>
              </a:ext>
            </a:extLst>
          </p:cNvPr>
          <p:cNvSpPr txBox="1"/>
          <p:nvPr/>
        </p:nvSpPr>
        <p:spPr>
          <a:xfrm>
            <a:off x="3682121" y="3855075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p1</a:t>
            </a:r>
            <a:endParaRPr lang="th-TH" sz="6000"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B46E114-C144-F20F-EE6B-44BDBE628C04}"/>
              </a:ext>
            </a:extLst>
          </p:cNvPr>
          <p:cNvCxnSpPr>
            <a:cxnSpLocks/>
          </p:cNvCxnSpPr>
          <p:nvPr/>
        </p:nvCxnSpPr>
        <p:spPr>
          <a:xfrm>
            <a:off x="4488752" y="4362906"/>
            <a:ext cx="1500987" cy="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2C2FA5-8B81-CA2C-AE19-F54F59EA4ABC}"/>
              </a:ext>
            </a:extLst>
          </p:cNvPr>
          <p:cNvSpPr txBox="1"/>
          <p:nvPr/>
        </p:nvSpPr>
        <p:spPr>
          <a:xfrm>
            <a:off x="6096000" y="3855075"/>
            <a:ext cx="14702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NULL</a:t>
            </a:r>
            <a:endParaRPr lang="th-TH" sz="6000" b="1" dirty="0"/>
          </a:p>
        </p:txBody>
      </p:sp>
    </p:spTree>
    <p:extLst>
      <p:ext uri="{BB962C8B-B14F-4D97-AF65-F5344CB8AC3E}">
        <p14:creationId xmlns:p14="http://schemas.microsoft.com/office/powerpoint/2010/main" val="32056900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4D026F-A1D6-41B3-4BE1-1B8DD6C22664}"/>
              </a:ext>
            </a:extLst>
          </p:cNvPr>
          <p:cNvSpPr txBox="1"/>
          <p:nvPr/>
        </p:nvSpPr>
        <p:spPr>
          <a:xfrm>
            <a:off x="1051071" y="3001088"/>
            <a:ext cx="92506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4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p1;</a:t>
            </a:r>
          </a:p>
          <a:p>
            <a:r>
              <a:rPr lang="en-US" sz="4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p1-&gt;play(</a:t>
            </a:r>
            <a:r>
              <a:rPr lang="en-US" sz="4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sz="4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4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crash!</a:t>
            </a:r>
            <a:endParaRPr lang="en-US" sz="4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4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p1-&gt;</a:t>
            </a:r>
            <a:r>
              <a:rPr lang="en-US" sz="4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print_song</a:t>
            </a:r>
            <a:r>
              <a:rPr lang="en-US" sz="4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sz="4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crash!</a:t>
            </a:r>
            <a:endParaRPr lang="en-US" sz="4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5D5A51-B347-285E-4C55-199BEB9531F2}"/>
              </a:ext>
            </a:extLst>
          </p:cNvPr>
          <p:cNvSpPr txBox="1"/>
          <p:nvPr/>
        </p:nvSpPr>
        <p:spPr>
          <a:xfrm>
            <a:off x="4269350" y="717592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p1</a:t>
            </a:r>
            <a:endParaRPr lang="th-TH" sz="6000" b="1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74D3AA-9A4A-3C0F-6A8B-778F6A31B7FF}"/>
              </a:ext>
            </a:extLst>
          </p:cNvPr>
          <p:cNvCxnSpPr>
            <a:cxnSpLocks/>
          </p:cNvCxnSpPr>
          <p:nvPr/>
        </p:nvCxnSpPr>
        <p:spPr>
          <a:xfrm>
            <a:off x="5075981" y="1225423"/>
            <a:ext cx="1500987" cy="0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7844D4-5C83-743C-818E-23B90C3F5013}"/>
              </a:ext>
            </a:extLst>
          </p:cNvPr>
          <p:cNvSpPr txBox="1"/>
          <p:nvPr/>
        </p:nvSpPr>
        <p:spPr>
          <a:xfrm>
            <a:off x="6683229" y="717592"/>
            <a:ext cx="14702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NULL</a:t>
            </a:r>
            <a:endParaRPr lang="th-TH" sz="6000" b="1" dirty="0"/>
          </a:p>
        </p:txBody>
      </p:sp>
    </p:spTree>
    <p:extLst>
      <p:ext uri="{BB962C8B-B14F-4D97-AF65-F5344CB8AC3E}">
        <p14:creationId xmlns:p14="http://schemas.microsoft.com/office/powerpoint/2010/main" val="36002815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845D-0801-1EFB-F0C4-B4158ACFE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detect null pointer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AF60B-BD88-6568-8156-7C07C61A5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117" y="2202224"/>
            <a:ext cx="10058400" cy="1801091"/>
          </a:xfrm>
        </p:spPr>
        <p:txBody>
          <a:bodyPr>
            <a:normAutofit/>
          </a:bodyPr>
          <a:lstStyle/>
          <a:p>
            <a:r>
              <a:rPr lang="en-US" sz="4800"/>
              <a:t>- assign null to pointer after delete</a:t>
            </a:r>
          </a:p>
          <a:p>
            <a:r>
              <a:rPr lang="en-US" sz="4800"/>
              <a:t>- </a:t>
            </a:r>
            <a:r>
              <a:rPr lang="th-TH" sz="4800"/>
              <a:t>กำหนดค่าให้เป็น </a:t>
            </a:r>
            <a:r>
              <a:rPr lang="en-US" sz="4800"/>
              <a:t>null </a:t>
            </a:r>
            <a:r>
              <a:rPr lang="th-TH" sz="4800"/>
              <a:t>หลัง </a:t>
            </a:r>
            <a:r>
              <a:rPr lang="en-US" sz="4800"/>
              <a:t>delete</a:t>
            </a:r>
            <a:endParaRPr lang="th-T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77DC7-139F-FE2C-23EF-877870CB2EF2}"/>
              </a:ext>
            </a:extLst>
          </p:cNvPr>
          <p:cNvSpPr txBox="1"/>
          <p:nvPr/>
        </p:nvSpPr>
        <p:spPr>
          <a:xfrm>
            <a:off x="3526871" y="4296929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p1;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p1 = </a:t>
            </a:r>
            <a:r>
              <a:rPr lang="en-US" sz="3600" b="0" dirty="0">
                <a:solidFill>
                  <a:srgbClr val="BD63C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3912103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AE42BC-9ED1-2190-7370-F5AFC2CF0F51}"/>
              </a:ext>
            </a:extLst>
          </p:cNvPr>
          <p:cNvSpPr txBox="1"/>
          <p:nvPr/>
        </p:nvSpPr>
        <p:spPr>
          <a:xfrm>
            <a:off x="511729" y="749814"/>
            <a:ext cx="11738994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p1;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p1 = </a:t>
            </a:r>
            <a:r>
              <a:rPr lang="en-US" sz="2800" b="0" dirty="0">
                <a:solidFill>
                  <a:srgbClr val="BD63C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//p1-&gt;play(32); // crash!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//p1-&gt;</a:t>
            </a:r>
            <a:r>
              <a:rPr lang="en-US" sz="28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print_song</a:t>
            </a:r>
            <a:r>
              <a:rPr lang="en-US" sz="28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(); // crash!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(p1 == </a:t>
            </a:r>
            <a:r>
              <a:rPr lang="en-US" sz="2800" b="0" dirty="0">
                <a:solidFill>
                  <a:srgbClr val="BD63C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 object"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"object name : 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p1-&gt;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8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917919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F35B8-AB95-3175-CCCF-9C314A53F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70E83-F966-80E9-2608-7CD25A9D4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representation</a:t>
            </a:r>
          </a:p>
          <a:p>
            <a:r>
              <a:rPr lang="en-US" sz="5400" dirty="0"/>
              <a:t>- new , delete keyword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309756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4AF8-DAB6-A4C7-B77E-7347B672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3800" dirty="0"/>
              <a:t>LAB</a:t>
            </a:r>
            <a:endParaRPr lang="th-TH" sz="13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8CA1D-B2DE-B7CB-9E07-70BA8049D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475718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D5B245-4329-9B23-6EAB-AD7EAC15F64B}"/>
              </a:ext>
            </a:extLst>
          </p:cNvPr>
          <p:cNvSpPr txBox="1">
            <a:spLocks/>
          </p:cNvSpPr>
          <p:nvPr/>
        </p:nvSpPr>
        <p:spPr>
          <a:xfrm>
            <a:off x="495510" y="329345"/>
            <a:ext cx="11200980" cy="603789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th-TH" sz="4800" dirty="0">
                <a:solidFill>
                  <a:schemeClr val="tx1"/>
                </a:solidFill>
              </a:rPr>
              <a:t>สร้าง </a:t>
            </a:r>
            <a:r>
              <a:rPr lang="en-US" sz="4800" dirty="0">
                <a:solidFill>
                  <a:schemeClr val="tx1"/>
                </a:solidFill>
              </a:rPr>
              <a:t>class playlist </a:t>
            </a:r>
            <a:r>
              <a:rPr lang="th-TH" sz="4800" dirty="0">
                <a:solidFill>
                  <a:schemeClr val="tx1"/>
                </a:solidFill>
              </a:rPr>
              <a:t>ขึ้นมาเพื่อเก็บ </a:t>
            </a:r>
            <a:r>
              <a:rPr lang="en-US" sz="4800" dirty="0">
                <a:solidFill>
                  <a:schemeClr val="tx1"/>
                </a:solidFill>
              </a:rPr>
              <a:t>song </a:t>
            </a:r>
            <a:r>
              <a:rPr lang="th-TH" sz="4800" dirty="0">
                <a:solidFill>
                  <a:schemeClr val="tx1"/>
                </a:solidFill>
              </a:rPr>
              <a:t>โดยมี</a:t>
            </a:r>
          </a:p>
          <a:p>
            <a:pPr marL="0" indent="0">
              <a:buNone/>
            </a:pPr>
            <a:r>
              <a:rPr lang="en-US" sz="4800" dirty="0">
                <a:solidFill>
                  <a:schemeClr val="tx1"/>
                </a:solidFill>
              </a:rPr>
              <a:t>- method add(*song) </a:t>
            </a:r>
            <a:r>
              <a:rPr lang="th-TH" sz="4800" dirty="0">
                <a:solidFill>
                  <a:schemeClr val="tx1"/>
                </a:solidFill>
              </a:rPr>
              <a:t>เพื่อ เพิ่ม </a:t>
            </a:r>
            <a:r>
              <a:rPr lang="en-US" sz="4800" dirty="0">
                <a:solidFill>
                  <a:schemeClr val="tx1"/>
                </a:solidFill>
              </a:rPr>
              <a:t>song </a:t>
            </a:r>
            <a:r>
              <a:rPr lang="th-TH" sz="4800" dirty="0">
                <a:solidFill>
                  <a:schemeClr val="tx1"/>
                </a:solidFill>
              </a:rPr>
              <a:t>เขาไปใน </a:t>
            </a:r>
            <a:r>
              <a:rPr lang="en-US" sz="4800" dirty="0">
                <a:solidFill>
                  <a:schemeClr val="tx1"/>
                </a:solidFill>
              </a:rPr>
              <a:t>playlist</a:t>
            </a:r>
          </a:p>
          <a:p>
            <a:pPr marL="0" indent="0">
              <a:buNone/>
            </a:pPr>
            <a:r>
              <a:rPr lang="en-US" sz="4800" dirty="0">
                <a:solidFill>
                  <a:schemeClr val="tx1"/>
                </a:solidFill>
              </a:rPr>
              <a:t>- method add(</a:t>
            </a:r>
            <a:r>
              <a:rPr lang="en-US" sz="4800" dirty="0" err="1">
                <a:solidFill>
                  <a:schemeClr val="tx1"/>
                </a:solidFill>
              </a:rPr>
              <a:t>string,string,int,string</a:t>
            </a:r>
            <a:r>
              <a:rPr lang="en-US" sz="4800" dirty="0">
                <a:solidFill>
                  <a:schemeClr val="tx1"/>
                </a:solidFill>
              </a:rPr>
              <a:t>) </a:t>
            </a:r>
            <a:r>
              <a:rPr lang="th-TH" sz="4800" dirty="0">
                <a:solidFill>
                  <a:schemeClr val="tx1"/>
                </a:solidFill>
              </a:rPr>
              <a:t>เพื่อเพิ่ม </a:t>
            </a:r>
            <a:r>
              <a:rPr lang="en-US" sz="4800" dirty="0">
                <a:solidFill>
                  <a:schemeClr val="tx1"/>
                </a:solidFill>
              </a:rPr>
              <a:t>song </a:t>
            </a:r>
            <a:r>
              <a:rPr lang="th-TH" sz="4800" dirty="0">
                <a:solidFill>
                  <a:schemeClr val="tx1"/>
                </a:solidFill>
              </a:rPr>
              <a:t>ใหม่ตาม </a:t>
            </a:r>
            <a:r>
              <a:rPr lang="en-US" sz="4800" dirty="0">
                <a:solidFill>
                  <a:schemeClr val="tx1"/>
                </a:solidFill>
              </a:rPr>
              <a:t>constructor</a:t>
            </a:r>
          </a:p>
          <a:p>
            <a:pPr marL="0" indent="0">
              <a:buNone/>
            </a:pPr>
            <a:r>
              <a:rPr lang="en-US" sz="4800" dirty="0">
                <a:solidFill>
                  <a:schemeClr val="tx1"/>
                </a:solidFill>
              </a:rPr>
              <a:t>- method remove() </a:t>
            </a:r>
            <a:r>
              <a:rPr lang="th-TH" sz="4800" dirty="0">
                <a:solidFill>
                  <a:schemeClr val="tx1"/>
                </a:solidFill>
              </a:rPr>
              <a:t>เพื่อ ลบเพลงสุดท้ายที่อยู่ใน </a:t>
            </a:r>
            <a:r>
              <a:rPr lang="en-US" sz="4800" dirty="0">
                <a:solidFill>
                  <a:schemeClr val="tx1"/>
                </a:solidFill>
              </a:rPr>
              <a:t>list</a:t>
            </a:r>
          </a:p>
          <a:p>
            <a:pPr marL="0" indent="0">
              <a:buNone/>
            </a:pPr>
            <a:r>
              <a:rPr lang="en-US" sz="4800" dirty="0">
                <a:solidFill>
                  <a:schemeClr val="tx1"/>
                </a:solidFill>
              </a:rPr>
              <a:t>- method </a:t>
            </a:r>
            <a:r>
              <a:rPr lang="en-US" sz="4800" dirty="0" err="1">
                <a:solidFill>
                  <a:schemeClr val="tx1"/>
                </a:solidFill>
              </a:rPr>
              <a:t>play_all</a:t>
            </a:r>
            <a:r>
              <a:rPr lang="en-US" sz="4800" dirty="0">
                <a:solidFill>
                  <a:schemeClr val="tx1"/>
                </a:solidFill>
              </a:rPr>
              <a:t>() </a:t>
            </a:r>
            <a:r>
              <a:rPr lang="th-TH" sz="4800" dirty="0">
                <a:solidFill>
                  <a:schemeClr val="tx1"/>
                </a:solidFill>
              </a:rPr>
              <a:t>เพื่อ แสดงเพลงทุกเพลงที่อยู่ใน </a:t>
            </a:r>
            <a:r>
              <a:rPr lang="en-US" sz="4800" dirty="0">
                <a:solidFill>
                  <a:schemeClr val="tx1"/>
                </a:solidFill>
              </a:rPr>
              <a:t>list</a:t>
            </a:r>
          </a:p>
          <a:p>
            <a:pPr marL="0" indent="0">
              <a:buNone/>
            </a:pPr>
            <a:r>
              <a:rPr lang="en-US" sz="4800" dirty="0">
                <a:solidFill>
                  <a:schemeClr val="tx1"/>
                </a:solidFill>
              </a:rPr>
              <a:t>- method </a:t>
            </a:r>
            <a:r>
              <a:rPr lang="en-US" sz="4800" dirty="0" err="1">
                <a:solidFill>
                  <a:schemeClr val="tx1"/>
                </a:solidFill>
              </a:rPr>
              <a:t>get_song</a:t>
            </a:r>
            <a:r>
              <a:rPr lang="en-US" sz="4800" dirty="0">
                <a:solidFill>
                  <a:schemeClr val="tx1"/>
                </a:solidFill>
              </a:rPr>
              <a:t>(int n) </a:t>
            </a:r>
            <a:r>
              <a:rPr lang="th-TH" sz="4800" dirty="0">
                <a:solidFill>
                  <a:schemeClr val="tx1"/>
                </a:solidFill>
              </a:rPr>
              <a:t>เพื่อ </a:t>
            </a:r>
            <a:r>
              <a:rPr lang="en-US" sz="4800" dirty="0">
                <a:solidFill>
                  <a:schemeClr val="tx1"/>
                </a:solidFill>
              </a:rPr>
              <a:t>return pointer </a:t>
            </a:r>
            <a:r>
              <a:rPr lang="th-TH" sz="4800" dirty="0">
                <a:solidFill>
                  <a:schemeClr val="tx1"/>
                </a:solidFill>
              </a:rPr>
              <a:t>ของ</a:t>
            </a:r>
            <a:r>
              <a:rPr lang="en-US" sz="4800" dirty="0">
                <a:solidFill>
                  <a:schemeClr val="tx1"/>
                </a:solidFill>
              </a:rPr>
              <a:t> song </a:t>
            </a:r>
            <a:r>
              <a:rPr lang="th-TH" sz="4800" dirty="0">
                <a:solidFill>
                  <a:schemeClr val="tx1"/>
                </a:solidFill>
              </a:rPr>
              <a:t>ที่อยู่ใน </a:t>
            </a:r>
            <a:r>
              <a:rPr lang="en-US" sz="4800" dirty="0">
                <a:solidFill>
                  <a:schemeClr val="tx1"/>
                </a:solidFill>
              </a:rPr>
              <a:t>list </a:t>
            </a:r>
            <a:r>
              <a:rPr lang="th-TH" sz="4800" dirty="0">
                <a:solidFill>
                  <a:schemeClr val="tx1"/>
                </a:solidFill>
              </a:rPr>
              <a:t>ลำดับที่ </a:t>
            </a:r>
            <a:r>
              <a:rPr lang="en-US" sz="4800" dirty="0">
                <a:solidFill>
                  <a:schemeClr val="tx1"/>
                </a:solidFill>
              </a:rPr>
              <a:t>n </a:t>
            </a:r>
            <a:r>
              <a:rPr lang="th-TH" sz="4800" dirty="0">
                <a:solidFill>
                  <a:schemeClr val="tx1"/>
                </a:solidFill>
              </a:rPr>
              <a:t>หากไม่มีให้ </a:t>
            </a:r>
            <a:r>
              <a:rPr lang="en-US" sz="4800" dirty="0">
                <a:solidFill>
                  <a:schemeClr val="tx1"/>
                </a:solidFill>
              </a:rPr>
              <a:t>return NULL</a:t>
            </a:r>
            <a:endParaRPr lang="th-TH" sz="4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B384EF-1A77-73AA-BE1A-269D3E13DC19}"/>
              </a:ext>
            </a:extLst>
          </p:cNvPr>
          <p:cNvSpPr txBox="1"/>
          <p:nvPr/>
        </p:nvSpPr>
        <p:spPr>
          <a:xfrm>
            <a:off x="5391325" y="5951746"/>
            <a:ext cx="653897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th-TH" sz="4800" dirty="0"/>
              <a:t>* </a:t>
            </a:r>
            <a:r>
              <a:rPr lang="en-US" sz="4800" dirty="0"/>
              <a:t>Song </a:t>
            </a:r>
            <a:r>
              <a:rPr lang="th-TH" sz="4800" dirty="0"/>
              <a:t>จะมีไม่เกิน 4 </a:t>
            </a:r>
            <a:r>
              <a:rPr lang="en-US" sz="4800" dirty="0"/>
              <a:t>song </a:t>
            </a:r>
            <a:r>
              <a:rPr lang="th-TH" sz="4800" dirty="0"/>
              <a:t>ใน เดียวกัน</a:t>
            </a:r>
          </a:p>
        </p:txBody>
      </p:sp>
    </p:spTree>
    <p:extLst>
      <p:ext uri="{BB962C8B-B14F-4D97-AF65-F5344CB8AC3E}">
        <p14:creationId xmlns:p14="http://schemas.microsoft.com/office/powerpoint/2010/main" val="40745045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C0703F-A19F-AB46-8C24-6F24D6864E38}"/>
              </a:ext>
            </a:extLst>
          </p:cNvPr>
          <p:cNvSpPr/>
          <p:nvPr/>
        </p:nvSpPr>
        <p:spPr>
          <a:xfrm>
            <a:off x="4114798" y="377504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DE5A40-9B83-14A7-6E08-9DD4BC5ABF3F}"/>
              </a:ext>
            </a:extLst>
          </p:cNvPr>
          <p:cNvSpPr/>
          <p:nvPr/>
        </p:nvSpPr>
        <p:spPr>
          <a:xfrm>
            <a:off x="5105598" y="377504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S3</a:t>
            </a:r>
            <a:endParaRPr lang="th-TH" sz="44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DC8BD4-CF42-3135-B2F5-AC20389A8242}"/>
              </a:ext>
            </a:extLst>
          </p:cNvPr>
          <p:cNvSpPr/>
          <p:nvPr/>
        </p:nvSpPr>
        <p:spPr>
          <a:xfrm>
            <a:off x="6122064" y="377504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S4</a:t>
            </a:r>
            <a:endParaRPr lang="th-TH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2C1F29-553A-3E03-D60B-F2133545E510}"/>
              </a:ext>
            </a:extLst>
          </p:cNvPr>
          <p:cNvSpPr txBox="1"/>
          <p:nvPr/>
        </p:nvSpPr>
        <p:spPr>
          <a:xfrm>
            <a:off x="880844" y="1400962"/>
            <a:ext cx="119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ADD S5</a:t>
            </a:r>
            <a:endParaRPr lang="th-TH" sz="36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E46B356-8A4B-5925-20E1-BDD471526E59}"/>
              </a:ext>
            </a:extLst>
          </p:cNvPr>
          <p:cNvSpPr/>
          <p:nvPr/>
        </p:nvSpPr>
        <p:spPr>
          <a:xfrm>
            <a:off x="2516697" y="1573125"/>
            <a:ext cx="604007" cy="302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3CF49E-9CC7-690A-8EF1-AF0C4DB9A323}"/>
              </a:ext>
            </a:extLst>
          </p:cNvPr>
          <p:cNvSpPr/>
          <p:nvPr/>
        </p:nvSpPr>
        <p:spPr>
          <a:xfrm>
            <a:off x="4114798" y="1310080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A2E5F6-C0E4-CA91-2A25-6A8FDE96B299}"/>
              </a:ext>
            </a:extLst>
          </p:cNvPr>
          <p:cNvSpPr/>
          <p:nvPr/>
        </p:nvSpPr>
        <p:spPr>
          <a:xfrm>
            <a:off x="5105598" y="1310080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S3</a:t>
            </a:r>
            <a:endParaRPr lang="th-TH" sz="4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EC2DC2-EDA5-0241-15AC-43B4DCD523FD}"/>
              </a:ext>
            </a:extLst>
          </p:cNvPr>
          <p:cNvSpPr/>
          <p:nvPr/>
        </p:nvSpPr>
        <p:spPr>
          <a:xfrm>
            <a:off x="6122064" y="1310080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S4</a:t>
            </a:r>
            <a:endParaRPr lang="th-TH" sz="4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ABC9BC-5A07-D6CC-9480-2A6027B788E9}"/>
              </a:ext>
            </a:extLst>
          </p:cNvPr>
          <p:cNvSpPr txBox="1"/>
          <p:nvPr/>
        </p:nvSpPr>
        <p:spPr>
          <a:xfrm>
            <a:off x="1065189" y="482176"/>
            <a:ext cx="825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Start</a:t>
            </a:r>
            <a:endParaRPr lang="th-TH" sz="3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38FFB4-1C3D-C31D-B3D6-B518FD6859F7}"/>
              </a:ext>
            </a:extLst>
          </p:cNvPr>
          <p:cNvSpPr/>
          <p:nvPr/>
        </p:nvSpPr>
        <p:spPr>
          <a:xfrm>
            <a:off x="7138530" y="1310080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S5*</a:t>
            </a:r>
            <a:endParaRPr lang="th-TH" sz="4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66F21A-0714-F85D-3718-0CB1A22B2B32}"/>
              </a:ext>
            </a:extLst>
          </p:cNvPr>
          <p:cNvSpPr txBox="1"/>
          <p:nvPr/>
        </p:nvSpPr>
        <p:spPr>
          <a:xfrm>
            <a:off x="880844" y="2393849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remove</a:t>
            </a:r>
            <a:endParaRPr lang="th-TH" sz="3600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965B027-D75E-1BE6-3B7B-AB45EF11109A}"/>
              </a:ext>
            </a:extLst>
          </p:cNvPr>
          <p:cNvSpPr/>
          <p:nvPr/>
        </p:nvSpPr>
        <p:spPr>
          <a:xfrm>
            <a:off x="2516697" y="2566012"/>
            <a:ext cx="604007" cy="302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D180E0-85DB-FC2F-25D2-CC7EDF39F953}"/>
              </a:ext>
            </a:extLst>
          </p:cNvPr>
          <p:cNvSpPr/>
          <p:nvPr/>
        </p:nvSpPr>
        <p:spPr>
          <a:xfrm>
            <a:off x="4114798" y="2302967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F9BF36-4499-6AA2-0561-48A76F7B5A05}"/>
              </a:ext>
            </a:extLst>
          </p:cNvPr>
          <p:cNvSpPr/>
          <p:nvPr/>
        </p:nvSpPr>
        <p:spPr>
          <a:xfrm>
            <a:off x="5105598" y="2302967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S3</a:t>
            </a:r>
            <a:endParaRPr lang="th-TH" sz="4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9D7732A-C975-B0DF-95A1-20C80A1BE3D8}"/>
              </a:ext>
            </a:extLst>
          </p:cNvPr>
          <p:cNvSpPr/>
          <p:nvPr/>
        </p:nvSpPr>
        <p:spPr>
          <a:xfrm>
            <a:off x="6122064" y="2302967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S4</a:t>
            </a:r>
            <a:endParaRPr lang="th-TH" sz="4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6A17B0-E77A-760B-F21E-AD126B18B386}"/>
              </a:ext>
            </a:extLst>
          </p:cNvPr>
          <p:cNvSpPr txBox="1"/>
          <p:nvPr/>
        </p:nvSpPr>
        <p:spPr>
          <a:xfrm>
            <a:off x="880844" y="3404347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remove</a:t>
            </a:r>
            <a:endParaRPr lang="th-TH" sz="3600" dirty="0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86ABEDA-66A0-7C7A-F81F-1A719C97B0BF}"/>
              </a:ext>
            </a:extLst>
          </p:cNvPr>
          <p:cNvSpPr/>
          <p:nvPr/>
        </p:nvSpPr>
        <p:spPr>
          <a:xfrm>
            <a:off x="2516697" y="3576510"/>
            <a:ext cx="604007" cy="302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28080D-5DA2-339E-22FA-5C244DC129AC}"/>
              </a:ext>
            </a:extLst>
          </p:cNvPr>
          <p:cNvSpPr/>
          <p:nvPr/>
        </p:nvSpPr>
        <p:spPr>
          <a:xfrm>
            <a:off x="4114798" y="3313465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6648B6-4418-FB07-4109-11B4F963DDE3}"/>
              </a:ext>
            </a:extLst>
          </p:cNvPr>
          <p:cNvSpPr/>
          <p:nvPr/>
        </p:nvSpPr>
        <p:spPr>
          <a:xfrm>
            <a:off x="5105598" y="3313465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S3</a:t>
            </a:r>
            <a:endParaRPr lang="th-TH" sz="4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00D9FB-188F-52EA-4D5F-20E050F2D67A}"/>
              </a:ext>
            </a:extLst>
          </p:cNvPr>
          <p:cNvSpPr txBox="1"/>
          <p:nvPr/>
        </p:nvSpPr>
        <p:spPr>
          <a:xfrm>
            <a:off x="880844" y="4364508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remove</a:t>
            </a:r>
            <a:endParaRPr lang="th-TH" sz="3600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3EFFD850-FF28-16A2-CAE1-51F8AE536A8A}"/>
              </a:ext>
            </a:extLst>
          </p:cNvPr>
          <p:cNvSpPr/>
          <p:nvPr/>
        </p:nvSpPr>
        <p:spPr>
          <a:xfrm>
            <a:off x="2516697" y="4536671"/>
            <a:ext cx="604007" cy="302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18564E-3AFA-EEF2-EE58-A3034F9B8BA5}"/>
              </a:ext>
            </a:extLst>
          </p:cNvPr>
          <p:cNvSpPr/>
          <p:nvPr/>
        </p:nvSpPr>
        <p:spPr>
          <a:xfrm>
            <a:off x="4114798" y="4273626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D85B429-061D-D0FA-D32A-E6D1FF026E0F}"/>
              </a:ext>
            </a:extLst>
          </p:cNvPr>
          <p:cNvSpPr txBox="1"/>
          <p:nvPr/>
        </p:nvSpPr>
        <p:spPr>
          <a:xfrm>
            <a:off x="880844" y="5323270"/>
            <a:ext cx="1162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ADD s1</a:t>
            </a:r>
            <a:endParaRPr lang="th-TH" sz="3600" dirty="0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873C16C9-B500-B2C9-0443-4338C5AD4455}"/>
              </a:ext>
            </a:extLst>
          </p:cNvPr>
          <p:cNvSpPr/>
          <p:nvPr/>
        </p:nvSpPr>
        <p:spPr>
          <a:xfrm>
            <a:off x="2516697" y="5495433"/>
            <a:ext cx="604007" cy="302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973B8E2-51BF-346E-F42F-1025F87AB722}"/>
              </a:ext>
            </a:extLst>
          </p:cNvPr>
          <p:cNvSpPr/>
          <p:nvPr/>
        </p:nvSpPr>
        <p:spPr>
          <a:xfrm>
            <a:off x="4114798" y="5232388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666D2DB-D8E5-20A1-74A0-108A40ED14AA}"/>
              </a:ext>
            </a:extLst>
          </p:cNvPr>
          <p:cNvSpPr/>
          <p:nvPr/>
        </p:nvSpPr>
        <p:spPr>
          <a:xfrm>
            <a:off x="5105598" y="5232388"/>
            <a:ext cx="931178" cy="855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S1</a:t>
            </a:r>
            <a:endParaRPr lang="th-TH" sz="4400" b="1" dirty="0"/>
          </a:p>
        </p:txBody>
      </p:sp>
    </p:spTree>
    <p:extLst>
      <p:ext uri="{BB962C8B-B14F-4D97-AF65-F5344CB8AC3E}">
        <p14:creationId xmlns:p14="http://schemas.microsoft.com/office/powerpoint/2010/main" val="367031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77D87-23F5-5460-A90B-AD94E7881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Boring?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38F7-E251-879A-3891-C3A47346E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learn this for a thousand time, boring now?</a:t>
            </a:r>
          </a:p>
          <a:p>
            <a:r>
              <a:rPr lang="en-US" sz="4400" dirty="0"/>
              <a:t>- </a:t>
            </a:r>
            <a:r>
              <a:rPr lang="th-TH" sz="4400" dirty="0"/>
              <a:t>เรียน</a:t>
            </a:r>
            <a:r>
              <a:rPr lang="en-US" sz="4400" dirty="0"/>
              <a:t> pointer </a:t>
            </a:r>
            <a:r>
              <a:rPr lang="th-TH" sz="4400" dirty="0"/>
              <a:t>มานับครั้งแล้วไม่ถ้วย เบื่อกันหรือยังครับ </a:t>
            </a:r>
            <a:r>
              <a:rPr lang="en-US" sz="4400" dirty="0"/>
              <a:t>^^ 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693115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B139B-8424-6FDB-8C8A-D11FAC10B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pointer / </a:t>
            </a:r>
            <a:r>
              <a:rPr lang="th-TH" dirty="0"/>
              <a:t>อะไรคือ </a:t>
            </a:r>
            <a:r>
              <a:rPr lang="en-US" dirty="0"/>
              <a:t>pointer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A29BB-ABEB-5CD9-A047-9E3ABA172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a variable that store </a:t>
            </a:r>
            <a:r>
              <a:rPr lang="en-US" sz="5400" u="sng" dirty="0"/>
              <a:t>address</a:t>
            </a:r>
            <a:r>
              <a:rPr lang="en-US" sz="5400" dirty="0"/>
              <a:t> of variable</a:t>
            </a:r>
          </a:p>
          <a:p>
            <a:r>
              <a:rPr lang="en-US" sz="5400" dirty="0"/>
              <a:t>- </a:t>
            </a:r>
            <a:r>
              <a:rPr lang="th-TH" sz="5400" dirty="0"/>
              <a:t>ตัวแปรที่ใช้เก็บ </a:t>
            </a:r>
            <a:r>
              <a:rPr lang="th-TH" sz="5400" u="sng" dirty="0"/>
              <a:t>ที่อยู่</a:t>
            </a:r>
            <a:r>
              <a:rPr lang="th-TH" sz="5400" dirty="0"/>
              <a:t> ของตัวแปร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777EED-A8D4-E7F8-6798-662B12E82EE7}"/>
              </a:ext>
            </a:extLst>
          </p:cNvPr>
          <p:cNvCxnSpPr/>
          <p:nvPr/>
        </p:nvCxnSpPr>
        <p:spPr>
          <a:xfrm>
            <a:off x="411061" y="604007"/>
            <a:ext cx="10670796" cy="488239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62CD8E7-30A7-FB7F-935B-DD5178C58F0C}"/>
              </a:ext>
            </a:extLst>
          </p:cNvPr>
          <p:cNvCxnSpPr/>
          <p:nvPr/>
        </p:nvCxnSpPr>
        <p:spPr>
          <a:xfrm flipV="1">
            <a:off x="864066" y="478172"/>
            <a:ext cx="9722840" cy="528506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E03798FC-99D1-F82E-5437-562C6AA47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765" y="3573711"/>
            <a:ext cx="5598470" cy="314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7257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1D1C9-8D8A-AB94-6767-9BC5DC42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gasoline 95 / </a:t>
            </a:r>
            <a:r>
              <a:rPr lang="th-TH" dirty="0"/>
              <a:t>อะไรคือ แก๊สโซ</a:t>
            </a:r>
            <a:r>
              <a:rPr lang="th-TH" dirty="0" err="1"/>
              <a:t>ฮอล์</a:t>
            </a:r>
            <a:r>
              <a:rPr lang="th-TH" dirty="0"/>
              <a:t> 95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A10FB-6976-A90B-1BC9-A2396EBA6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>
                <a:latin typeface="+mj-lt"/>
              </a:rPr>
              <a:t>น้ำมัน เบนซิน 95 ผสมกับเอทิลแอลกอฮอล์ บริสุทธิ์ 99.5% (อัตราส่วน เบนซิน 90% : เอทานอล 10%) เพื่อทดแทนสาร </a:t>
            </a:r>
            <a:r>
              <a:rPr lang="en-US" sz="3200" dirty="0">
                <a:latin typeface="+mj-lt"/>
              </a:rPr>
              <a:t>MTBE (Methyl Tertiary Butyl Ether) </a:t>
            </a:r>
            <a:r>
              <a:rPr lang="th-TH" sz="3200" dirty="0">
                <a:latin typeface="+mj-lt"/>
              </a:rPr>
              <a:t>เผาไหม้ได้ดี ใช้ทดแทนเบนซิน 95 ได้ และมีราคาถูกกว่า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Gasohol 95 is a type of fuel in the group of gasoline. It contains 9 parts of 95 octane gasoline and one part of ethyl alcohol that provides driving performance or response as fast as the 95 gasoline itself, suitable for all models of Stallions.</a:t>
            </a:r>
            <a:endParaRPr lang="th-TH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30779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41D59D-5980-F996-3EC2-4E038DF26977}"/>
              </a:ext>
            </a:extLst>
          </p:cNvPr>
          <p:cNvSpPr txBox="1"/>
          <p:nvPr/>
        </p:nvSpPr>
        <p:spPr>
          <a:xfrm>
            <a:off x="2869035" y="763398"/>
            <a:ext cx="5742278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/>
              <a:t>Who care?</a:t>
            </a:r>
          </a:p>
          <a:p>
            <a:pPr algn="ctr"/>
            <a:r>
              <a:rPr lang="th-TH" sz="13800" dirty="0"/>
              <a:t>ใครสน</a:t>
            </a:r>
            <a:r>
              <a:rPr lang="en-US" sz="13800" dirty="0"/>
              <a:t>?</a:t>
            </a:r>
            <a:endParaRPr lang="th-TH" sz="13800" dirty="0"/>
          </a:p>
        </p:txBody>
      </p:sp>
    </p:spTree>
    <p:extLst>
      <p:ext uri="{BB962C8B-B14F-4D97-AF65-F5344CB8AC3E}">
        <p14:creationId xmlns:p14="http://schemas.microsoft.com/office/powerpoint/2010/main" val="1287999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7. Pointer with class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4688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A349-B6A1-1032-C19E-172035912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ตัวแทน </a:t>
            </a:r>
            <a:r>
              <a:rPr lang="en-US" dirty="0"/>
              <a:t>/ representative 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D092A-1C8A-D305-3482-6928E8336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Java -&gt; instance</a:t>
            </a:r>
            <a:br>
              <a:rPr lang="en-US" sz="8000" dirty="0"/>
            </a:br>
            <a:r>
              <a:rPr lang="en-US" sz="8000" dirty="0"/>
              <a:t>C# - &gt; reference types</a:t>
            </a:r>
            <a:br>
              <a:rPr lang="en-US" sz="8000" dirty="0"/>
            </a:br>
            <a:r>
              <a:rPr lang="en-US" sz="8000" dirty="0"/>
              <a:t>C++ -&gt; Pointer</a:t>
            </a:r>
          </a:p>
          <a:p>
            <a:endParaRPr lang="th-TH" sz="8000" dirty="0"/>
          </a:p>
        </p:txBody>
      </p:sp>
    </p:spTree>
    <p:extLst>
      <p:ext uri="{BB962C8B-B14F-4D97-AF65-F5344CB8AC3E}">
        <p14:creationId xmlns:p14="http://schemas.microsoft.com/office/powerpoint/2010/main" val="110660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6DB45B0-01AA-4126-8FF9-66216DE7704B}"/>
</file>

<file path=customXml/itemProps2.xml><?xml version="1.0" encoding="utf-8"?>
<ds:datastoreItem xmlns:ds="http://schemas.openxmlformats.org/officeDocument/2006/customXml" ds:itemID="{0D331677-17E4-4DDD-B397-6B120CC808CA}"/>
</file>

<file path=customXml/itemProps3.xml><?xml version="1.0" encoding="utf-8"?>
<ds:datastoreItem xmlns:ds="http://schemas.openxmlformats.org/officeDocument/2006/customXml" ds:itemID="{2906BF51-5FD7-4498-88A5-11CDD4B7C745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4695</TotalTime>
  <Words>1353</Words>
  <Application>Microsoft Office PowerPoint</Application>
  <PresentationFormat>Widescreen</PresentationFormat>
  <Paragraphs>221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Calibri</vt:lpstr>
      <vt:lpstr>TH Sarabun New</vt:lpstr>
      <vt:lpstr>Consolas</vt:lpstr>
      <vt:lpstr>Retrospect</vt:lpstr>
      <vt:lpstr>OOP &amp; data struct  7. Pointer</vt:lpstr>
      <vt:lpstr>PowerPoint Presentation</vt:lpstr>
      <vt:lpstr>Pointer</vt:lpstr>
      <vt:lpstr>Boring?</vt:lpstr>
      <vt:lpstr>What is pointer / อะไรคือ pointer</vt:lpstr>
      <vt:lpstr>What is gasoline 95 / อะไรคือ แก๊สโซฮอล์ 95</vt:lpstr>
      <vt:lpstr>PowerPoint Presentation</vt:lpstr>
      <vt:lpstr>OOP &amp; data struct  7. Pointer with class</vt:lpstr>
      <vt:lpstr>ตัวแทน / representative </vt:lpstr>
      <vt:lpstr>Representative? / ตัวแทน?</vt:lpstr>
      <vt:lpstr>Example</vt:lpstr>
      <vt:lpstr>Example of variable or object</vt:lpstr>
      <vt:lpstr>Representative benefit / ประโยชน์ตัวแทน</vt:lpstr>
      <vt:lpstr>If not Representative / ถ้าไม่มีตัวแทน</vt:lpstr>
      <vt:lpstr>o = a1;</vt:lpstr>
      <vt:lpstr>p = &amp;a1;</vt:lpstr>
      <vt:lpstr>What difference / ต่างกันอย่างไร</vt:lpstr>
      <vt:lpstr>Syntax pointer declaration</vt:lpstr>
      <vt:lpstr>Syntax pointer assign (variable)</vt:lpstr>
      <vt:lpstr>Syntax pointer assign (object)</vt:lpstr>
      <vt:lpstr>Syntax pointer usage</vt:lpstr>
      <vt:lpstr>PowerPoint Presentation</vt:lpstr>
      <vt:lpstr>Benefit / ข้อดี</vt:lpstr>
      <vt:lpstr>Quiz</vt:lpstr>
      <vt:lpstr>Pass by reference</vt:lpstr>
      <vt:lpstr>PowerPoint Presentation</vt:lpstr>
      <vt:lpstr>PowerPoint Presentation</vt:lpstr>
      <vt:lpstr>New object</vt:lpstr>
      <vt:lpstr>PowerPoint Presentation</vt:lpstr>
      <vt:lpstr>PowerPoint Presentation</vt:lpstr>
      <vt:lpstr>Delete object</vt:lpstr>
      <vt:lpstr>PowerPoint Presentation</vt:lpstr>
      <vt:lpstr>PowerPoint Presentation</vt:lpstr>
      <vt:lpstr>To detect null pointer</vt:lpstr>
      <vt:lpstr>PowerPoint Presentation</vt:lpstr>
      <vt:lpstr>Conclude</vt:lpstr>
      <vt:lpstr>LAB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318</cp:revision>
  <dcterms:created xsi:type="dcterms:W3CDTF">2022-12-25T05:12:11Z</dcterms:created>
  <dcterms:modified xsi:type="dcterms:W3CDTF">2023-02-21T07:37:41Z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